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63" r:id="rId6"/>
    <p:sldId id="272" r:id="rId7"/>
    <p:sldId id="265" r:id="rId8"/>
    <p:sldId id="266" r:id="rId9"/>
    <p:sldId id="267" r:id="rId10"/>
    <p:sldId id="268" r:id="rId11"/>
    <p:sldId id="270" r:id="rId12"/>
    <p:sldId id="271" r:id="rId13"/>
    <p:sldId id="274" r:id="rId14"/>
    <p:sldId id="306" r:id="rId15"/>
    <p:sldId id="298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32" autoAdjust="0"/>
    <p:restoredTop sz="94660"/>
  </p:normalViewPr>
  <p:slideViewPr>
    <p:cSldViewPr>
      <p:cViewPr varScale="1">
        <p:scale>
          <a:sx n="105" d="100"/>
          <a:sy n="105" d="100"/>
        </p:scale>
        <p:origin x="64" y="3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1D88A-2191-498B-AD47-FA9E63DF4224}" type="datetimeFigureOut">
              <a:rPr lang="zh-TW" altLang="en-US" smtClean="0"/>
              <a:t>2018/6/25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B9DB3-7A34-4FBE-8610-31C8FEE6DE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7329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B9DB3-7A34-4FBE-8610-31C8FEE6DE18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322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0807-CFA6-4FCA-8732-D3920D246861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00C9-71E8-475F-9CA1-3714BD0ED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98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0807-CFA6-4FCA-8732-D3920D246861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00C9-71E8-475F-9CA1-3714BD0ED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70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0807-CFA6-4FCA-8732-D3920D246861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00C9-71E8-475F-9CA1-3714BD0ED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09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0807-CFA6-4FCA-8732-D3920D246861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00C9-71E8-475F-9CA1-3714BD0ED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28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0807-CFA6-4FCA-8732-D3920D246861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00C9-71E8-475F-9CA1-3714BD0ED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53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0807-CFA6-4FCA-8732-D3920D246861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00C9-71E8-475F-9CA1-3714BD0ED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997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0807-CFA6-4FCA-8732-D3920D246861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00C9-71E8-475F-9CA1-3714BD0ED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75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0807-CFA6-4FCA-8732-D3920D246861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00C9-71E8-475F-9CA1-3714BD0ED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57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0807-CFA6-4FCA-8732-D3920D246861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00C9-71E8-475F-9CA1-3714BD0ED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533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0807-CFA6-4FCA-8732-D3920D246861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00C9-71E8-475F-9CA1-3714BD0ED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55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0807-CFA6-4FCA-8732-D3920D246861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00C9-71E8-475F-9CA1-3714BD0ED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787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A0807-CFA6-4FCA-8732-D3920D246861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D00C9-71E8-475F-9CA1-3714BD0ED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9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tif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hyperlink" Target="#_ENREF_1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14287"/>
            <a:ext cx="9144000" cy="826889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Overview of Modeling and Process Monitoring for Additive Manufacturing at MOEMS Laboratory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015428"/>
            <a:ext cx="877340" cy="83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99" y="1021207"/>
            <a:ext cx="2994467" cy="788543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733550" y="2495550"/>
            <a:ext cx="56769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Distinguished Professor  </a:t>
            </a:r>
          </a:p>
          <a:p>
            <a:pPr marL="0" indent="0" algn="ctr">
              <a:buNone/>
            </a:pP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Yu-Lung Lo </a:t>
            </a:r>
            <a:r>
              <a:rPr lang="zh-TW" altLang="en-US" sz="2500" b="1" smtClean="0">
                <a:latin typeface="Arial" pitchFamily="34" charset="0"/>
                <a:cs typeface="Arial" pitchFamily="34" charset="0"/>
              </a:rPr>
              <a:t>羅裕龍</a:t>
            </a:r>
            <a:r>
              <a:rPr lang="en-US" sz="2500" b="1" smtClean="0">
                <a:latin typeface="Arial" pitchFamily="34" charset="0"/>
                <a:cs typeface="Arial" pitchFamily="34" charset="0"/>
              </a:rPr>
              <a:t>                                         </a:t>
            </a:r>
            <a:endParaRPr lang="en-US" sz="2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-76200" y="3486150"/>
            <a:ext cx="92202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National Cheng Kung University</a:t>
            </a:r>
          </a:p>
          <a:p>
            <a:r>
              <a:rPr lang="en-US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Department of Mechanical Engineering </a:t>
            </a:r>
          </a:p>
          <a:p>
            <a:r>
              <a:rPr lang="en-US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Micro-</a:t>
            </a:r>
            <a:r>
              <a:rPr lang="en-US" sz="1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opto</a:t>
            </a:r>
            <a:r>
              <a:rPr lang="en-US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Electronics Sensors Laboratory </a:t>
            </a:r>
          </a:p>
          <a:p>
            <a:endParaRPr lang="en-US" sz="17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950" y="1152860"/>
            <a:ext cx="2688651" cy="5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66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533400" y="457200"/>
            <a:ext cx="7924800" cy="462915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1905000" y="3295650"/>
            <a:ext cx="952500" cy="419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004107"/>
            <a:ext cx="3009900" cy="3535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651018"/>
            <a:ext cx="2695575" cy="188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577012" y="1004107"/>
            <a:ext cx="2057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(high thermal gradient region)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 =&gt; micro cracks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 =&gt; High surface roughness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-19049"/>
            <a:ext cx="9144000" cy="457199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Processing Map for SS316L </a:t>
            </a:r>
            <a:endParaRPr lang="en-US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07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533400" y="361950"/>
            <a:ext cx="7924800" cy="462915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2971800" y="2478881"/>
            <a:ext cx="609600" cy="452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33386"/>
            <a:ext cx="2876256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139" y="1276350"/>
            <a:ext cx="2425244" cy="181893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616700" y="542583"/>
            <a:ext cx="2438400" cy="3231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1500" dirty="0" smtClean="0"/>
              <a:t>Cross section of sample </a:t>
            </a:r>
            <a:endParaRPr lang="en-US" sz="1500" dirty="0"/>
          </a:p>
        </p:txBody>
      </p:sp>
      <p:sp>
        <p:nvSpPr>
          <p:cNvPr id="17" name="TextBox 16"/>
          <p:cNvSpPr txBox="1"/>
          <p:nvPr/>
        </p:nvSpPr>
        <p:spPr>
          <a:xfrm>
            <a:off x="6019800" y="4228459"/>
            <a:ext cx="3124201" cy="46166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en-US" sz="2400" b="1" dirty="0" smtClean="0"/>
              <a:t>Density =  99, 97 % </a:t>
            </a:r>
            <a:endParaRPr lang="en-US" sz="2400" b="1" dirty="0"/>
          </a:p>
        </p:txBody>
      </p:sp>
      <p:sp>
        <p:nvSpPr>
          <p:cNvPr id="18" name="Down Arrow 17"/>
          <p:cNvSpPr/>
          <p:nvPr/>
        </p:nvSpPr>
        <p:spPr>
          <a:xfrm>
            <a:off x="7650161" y="3409608"/>
            <a:ext cx="457200" cy="6096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5943600" y="2952750"/>
            <a:ext cx="8382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754" y="3347184"/>
            <a:ext cx="1485730" cy="748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210" y="540044"/>
            <a:ext cx="2152990" cy="137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754" y="2123623"/>
            <a:ext cx="2057400" cy="1043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0" y="-19049"/>
            <a:ext cx="9144000" cy="457199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Processing Map for SS316L </a:t>
            </a:r>
            <a:endParaRPr lang="en-US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8153400" y="1504950"/>
            <a:ext cx="228600" cy="228600"/>
          </a:xfrm>
          <a:prstGeom prst="ellipse">
            <a:avLst/>
          </a:prstGeom>
          <a:noFill/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40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19049"/>
            <a:ext cx="9144000" cy="457199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Temperature Measurement for SLM</a:t>
            </a:r>
            <a:endParaRPr lang="en-US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92209"/>
            <a:ext cx="6019800" cy="441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602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328" y="742950"/>
            <a:ext cx="4656327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-19049"/>
            <a:ext cx="9144000" cy="457199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What We’ve done (Temperature Measurement for SLM) </a:t>
            </a:r>
            <a:endParaRPr lang="en-US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66750"/>
            <a:ext cx="4419600" cy="3989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486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B3327-CB36-4716-A0E3-07F1CBF32487}" type="slidenum">
              <a:rPr lang="en-US" smtClean="0"/>
              <a:t>14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467483"/>
            <a:ext cx="9144000" cy="457199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Research Results</a:t>
            </a:r>
            <a:endParaRPr lang="en-US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2915" y="1683931"/>
            <a:ext cx="9067800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Paper publications: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Hong-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Chuong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Tran,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Yu-Lung Lo, and Min-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Hao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Huang, "Analysis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of Scattering and Absorption Characteristics of Metal Powder Layer for Selective Laser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Sintering,“ </a:t>
            </a:r>
            <a:r>
              <a:rPr lang="en-US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Published in 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IEEE/ASME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Transactions on Mechatronics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 (2017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anking 1/44 in manufacturing field, Impact factor: 4.357)</a:t>
            </a:r>
          </a:p>
          <a:p>
            <a:pPr marL="342900" indent="-342900" algn="just">
              <a:lnSpc>
                <a:spcPct val="150000"/>
              </a:lnSpc>
              <a:buFontTx/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Hong-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Chuong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Tran and Yu-Lung Lo,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“Heat Transfer Simulation of Selective Laser Melting Based on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Volumetric Heat Source with Powder Size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Consideration,"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Published in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Journal of Material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Processing Technology (2018) </a:t>
            </a:r>
            <a:r>
              <a:rPr lang="en-US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anking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8/44 in manufacturing </a:t>
            </a:r>
            <a:r>
              <a:rPr lang="en-US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field, Impact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factor: </a:t>
            </a:r>
            <a:r>
              <a:rPr lang="en-US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3.147</a:t>
            </a:r>
            <a:r>
              <a:rPr lang="en-US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zh-TW" sz="1600" b="1" u="sng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TW" sz="16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Patents</a:t>
            </a:r>
            <a:r>
              <a:rPr lang="en-US" altLang="zh-TW" sz="16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zh-TW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400" b="1" dirty="0">
                <a:latin typeface="Arial" panose="020B0604020202020204" pitchFamily="34" charset="0"/>
                <a:cs typeface="Arial" panose="020B0604020202020204" pitchFamily="34" charset="0"/>
              </a:rPr>
              <a:t>3 Taiwan and 2 American Patents related to </a:t>
            </a:r>
            <a:r>
              <a:rPr lang="en-US" altLang="zh-TW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Laser Scanner/Simulation in Raining Model/Pyrometer for Melt Pool</a:t>
            </a:r>
          </a:p>
          <a:p>
            <a:pPr algn="just">
              <a:lnSpc>
                <a:spcPct val="150000"/>
              </a:lnSpc>
            </a:pPr>
            <a:r>
              <a:rPr lang="en-US" sz="16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Keynote Speaker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ICEM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2107 in </a:t>
            </a:r>
            <a:r>
              <a:rPr lang="en-US" altLang="zh-TW" sz="1600" b="1" dirty="0" smtClean="0"/>
              <a:t>Indonesia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zh-TW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ICMMT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2018 in Russia.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228421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Awards: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Second Prize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 Chinese Engineering Competition, 2016.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Silver Medal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Spintech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zh-TW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旭泰科技論文</a:t>
            </a:r>
            <a:r>
              <a:rPr lang="zh-TW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獎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Thesis Awards, 2017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TW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Fellow (</a:t>
            </a:r>
            <a:r>
              <a:rPr lang="zh-TW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會士</a:t>
            </a:r>
            <a:r>
              <a:rPr lang="en-US" altLang="zh-TW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), Society for Experimental Mechanics (SEM), </a:t>
            </a:r>
            <a:r>
              <a:rPr lang="zh-TW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美國實驗力學學會</a:t>
            </a:r>
            <a:r>
              <a:rPr lang="en-US" altLang="zh-TW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2018.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225" y="4248150"/>
            <a:ext cx="87734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48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B3327-CB36-4716-A0E3-07F1CBF32487}" type="slidenum">
              <a:rPr lang="en-US" smtClean="0"/>
              <a:t>15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9049"/>
            <a:ext cx="9144000" cy="457199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Acknowledgment </a:t>
            </a:r>
            <a:endParaRPr lang="en-US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3856"/>
            <a:ext cx="9144000" cy="2469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369526"/>
            <a:ext cx="1104248" cy="1110590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outerShdw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字方塊 1"/>
          <p:cNvSpPr txBox="1"/>
          <p:nvPr/>
        </p:nvSpPr>
        <p:spPr>
          <a:xfrm>
            <a:off x="0" y="590550"/>
            <a:ext cx="105156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defRPr/>
            </a:pPr>
            <a:r>
              <a:rPr lang="en-US" altLang="zh-TW" sz="3000" b="1" dirty="0" smtClean="0">
                <a:ln w="9525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</a:rPr>
              <a:t>We would like to thank for the research funding from</a:t>
            </a:r>
            <a:endParaRPr lang="zh-TW" altLang="en-US" sz="3000" b="1" dirty="0">
              <a:ln w="9525">
                <a:solidFill>
                  <a:schemeClr val="bg1"/>
                </a:solidFill>
                <a:prstDash val="solid"/>
              </a:ln>
              <a:latin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0550"/>
            <a:ext cx="2994467" cy="7885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562643"/>
            <a:ext cx="3457170" cy="72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68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19049"/>
            <a:ext cx="9144000" cy="457199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OUTLINE</a:t>
            </a:r>
            <a:endParaRPr lang="en-US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842010"/>
            <a:ext cx="86868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altLang="zh-TW" sz="2500" b="1" dirty="0" smtClean="0">
                <a:latin typeface="Arial" pitchFamily="34" charset="0"/>
                <a:cs typeface="Arial" pitchFamily="34" charset="0"/>
              </a:rPr>
              <a:t>Overview of Research Direction in 3D SLM Lab.</a:t>
            </a:r>
            <a:endParaRPr lang="en-US" sz="25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Our Methodology and What We’ve Done for</a:t>
            </a:r>
          </a:p>
          <a:p>
            <a:pPr>
              <a:lnSpc>
                <a:spcPct val="200000"/>
              </a:lnSpc>
            </a:pPr>
            <a:r>
              <a:rPr lang="en-US" sz="2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SLM/DED/EBM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in modeling and monitoring</a:t>
            </a:r>
            <a:endParaRPr lang="en-US" altLang="zh-TW" sz="25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TW" sz="2500" b="1" dirty="0" smtClean="0">
                <a:latin typeface="Arial" pitchFamily="34" charset="0"/>
                <a:cs typeface="Arial" pitchFamily="34" charset="0"/>
              </a:rPr>
              <a:t>3. Novelties </a:t>
            </a:r>
            <a:r>
              <a:rPr lang="en-US" altLang="zh-TW" sz="2500" b="1" dirty="0">
                <a:latin typeface="Arial" pitchFamily="34" charset="0"/>
                <a:cs typeface="Arial" pitchFamily="34" charset="0"/>
              </a:rPr>
              <a:t>and Research Results </a:t>
            </a:r>
          </a:p>
          <a:p>
            <a:pPr>
              <a:lnSpc>
                <a:spcPct val="200000"/>
              </a:lnSpc>
            </a:pPr>
            <a:endParaRPr lang="en-US" sz="25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34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19049"/>
            <a:ext cx="9144000" cy="457199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Challenges in Additive Manufacturing </a:t>
            </a:r>
            <a:endParaRPr lang="en-US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363222"/>
            <a:ext cx="1717104" cy="58828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Size</a:t>
            </a:r>
            <a:endParaRPr lang="en-US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5242" y="2718042"/>
            <a:ext cx="1717103" cy="55819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Scanning speed </a:t>
            </a:r>
          </a:p>
          <a:p>
            <a:pPr algn="ctr"/>
            <a:r>
              <a:rPr lang="en-US" sz="1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– 2000 mm/s </a:t>
            </a:r>
            <a:endParaRPr lang="en-US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5241" y="3384786"/>
            <a:ext cx="1717103" cy="51892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owder size distributions</a:t>
            </a:r>
            <a:endParaRPr lang="en-US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5241" y="4038600"/>
            <a:ext cx="1717103" cy="4572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powder material </a:t>
            </a:r>
            <a:endParaRPr lang="en-US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743200" y="742950"/>
            <a:ext cx="1524000" cy="1121686"/>
            <a:chOff x="2726534" y="1340768"/>
            <a:chExt cx="2016224" cy="1440160"/>
          </a:xfrm>
        </p:grpSpPr>
        <p:sp>
          <p:nvSpPr>
            <p:cNvPr id="10" name="Rectangle 9"/>
            <p:cNvSpPr/>
            <p:nvPr/>
          </p:nvSpPr>
          <p:spPr>
            <a:xfrm>
              <a:off x="2726534" y="1340768"/>
              <a:ext cx="2016224" cy="14401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9197" y="1382440"/>
              <a:ext cx="1550900" cy="1326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ight Brace 11"/>
          <p:cNvSpPr/>
          <p:nvPr/>
        </p:nvSpPr>
        <p:spPr>
          <a:xfrm>
            <a:off x="1794264" y="553034"/>
            <a:ext cx="360040" cy="4304716"/>
          </a:xfrm>
          <a:prstGeom prst="rightBrace">
            <a:avLst>
              <a:gd name="adj1" fmla="val 8333"/>
              <a:gd name="adj2" fmla="val 5196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http://www.fabricatingandmetalworking.com/wp-content/uploads/2016/07/TRUMPF-Additive-Manufacturing-620x3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738" y="2311912"/>
            <a:ext cx="1521562" cy="116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ight Arrow 13"/>
          <p:cNvSpPr/>
          <p:nvPr/>
        </p:nvSpPr>
        <p:spPr>
          <a:xfrm>
            <a:off x="2253700" y="2642002"/>
            <a:ext cx="457200" cy="256068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-5723" y="590550"/>
            <a:ext cx="1722824" cy="65913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 Beam Acceleration Voltage  </a:t>
            </a:r>
            <a:endParaRPr lang="en-US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4629150"/>
            <a:ext cx="1717103" cy="4572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Powder Flow Rate </a:t>
            </a:r>
            <a:endParaRPr lang="en-US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45210" y="438150"/>
            <a:ext cx="7306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latin typeface="Arial" pitchFamily="34" charset="0"/>
                <a:cs typeface="Arial" pitchFamily="34" charset="0"/>
              </a:rPr>
              <a:t>SLM </a:t>
            </a:r>
            <a:endParaRPr lang="en-US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9719" y="1973818"/>
            <a:ext cx="851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DED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63180" y="3497818"/>
            <a:ext cx="851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EBM 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15241" y="2026697"/>
            <a:ext cx="1717104" cy="58828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Laser power </a:t>
            </a:r>
          </a:p>
          <a:p>
            <a:pPr algn="ctr"/>
            <a:r>
              <a:rPr lang="en-US" sz="1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10-400 W</a:t>
            </a:r>
            <a:endParaRPr lang="en-US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520" y="3842131"/>
            <a:ext cx="1755537" cy="1238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ight Brace 21"/>
          <p:cNvSpPr/>
          <p:nvPr/>
        </p:nvSpPr>
        <p:spPr>
          <a:xfrm>
            <a:off x="4601028" y="708660"/>
            <a:ext cx="360040" cy="4304716"/>
          </a:xfrm>
          <a:prstGeom prst="rightBrace">
            <a:avLst>
              <a:gd name="adj1" fmla="val 8333"/>
              <a:gd name="adj2" fmla="val 5196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5181600" y="2766226"/>
            <a:ext cx="457200" cy="256068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791200" y="2470338"/>
            <a:ext cx="2133600" cy="781359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Lots of experiment for searching suitable parameters </a:t>
            </a:r>
            <a:endParaRPr lang="en-US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943600" y="3860566"/>
            <a:ext cx="1828800" cy="733122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Expensive and time consuming </a:t>
            </a:r>
            <a:endParaRPr lang="en-US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ight Arrow 25"/>
          <p:cNvSpPr/>
          <p:nvPr/>
        </p:nvSpPr>
        <p:spPr>
          <a:xfrm rot="5400000">
            <a:off x="6629400" y="3489307"/>
            <a:ext cx="457200" cy="256068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207163" y="895350"/>
            <a:ext cx="1445840" cy="746023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 model </a:t>
            </a:r>
            <a:endParaRPr lang="en-US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2253700" y="2666522"/>
            <a:ext cx="397284" cy="24636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207163" y="3876826"/>
            <a:ext cx="1445840" cy="746023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 system</a:t>
            </a:r>
            <a:endParaRPr lang="en-US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Left Brace 33"/>
          <p:cNvSpPr/>
          <p:nvPr/>
        </p:nvSpPr>
        <p:spPr>
          <a:xfrm>
            <a:off x="2849626" y="1109129"/>
            <a:ext cx="304800" cy="335213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130963" y="2416690"/>
            <a:ext cx="1722120" cy="746023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Mining for Surrogates Modeling</a:t>
            </a:r>
            <a:endParaRPr lang="en-US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Left Brace 35"/>
          <p:cNvSpPr/>
          <p:nvPr/>
        </p:nvSpPr>
        <p:spPr>
          <a:xfrm rot="10800000">
            <a:off x="4959762" y="1153095"/>
            <a:ext cx="304800" cy="335213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>
            <a:off x="5416963" y="2705981"/>
            <a:ext cx="397284" cy="24636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983924" y="2495856"/>
            <a:ext cx="1795239" cy="587691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Optimal Parameters </a:t>
            </a:r>
            <a:endParaRPr lang="en-US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721762" y="3876826"/>
            <a:ext cx="2803983" cy="835244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experiment can be greatly reduced </a:t>
            </a:r>
            <a:endParaRPr lang="en-US" sz="1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ight Arrow 39"/>
          <p:cNvSpPr/>
          <p:nvPr/>
        </p:nvSpPr>
        <p:spPr>
          <a:xfrm rot="5400000">
            <a:off x="6801932" y="3333012"/>
            <a:ext cx="397284" cy="24636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638800" y="920115"/>
            <a:ext cx="3139253" cy="10119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we make this idea become </a:t>
            </a:r>
            <a:r>
              <a:rPr lang="en-US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reality !</a:t>
            </a:r>
          </a:p>
        </p:txBody>
      </p:sp>
    </p:spTree>
    <p:extLst>
      <p:ext uri="{BB962C8B-B14F-4D97-AF65-F5344CB8AC3E}">
        <p14:creationId xmlns:p14="http://schemas.microsoft.com/office/powerpoint/2010/main" val="137246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18" grpId="0"/>
      <p:bldP spid="19" grpId="0"/>
      <p:bldP spid="22" grpId="0" animBg="1"/>
      <p:bldP spid="23" grpId="0" animBg="1"/>
      <p:bldP spid="24" grpId="0" animBg="1"/>
      <p:bldP spid="25" grpId="0" animBg="1"/>
      <p:bldP spid="26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39369"/>
            <a:ext cx="9144000" cy="457199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Our Methodology in SLM system</a:t>
            </a:r>
            <a:endParaRPr lang="en-US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000500" y="666750"/>
            <a:ext cx="1143000" cy="990600"/>
            <a:chOff x="2726534" y="1340768"/>
            <a:chExt cx="2016224" cy="1440159"/>
          </a:xfrm>
        </p:grpSpPr>
        <p:sp>
          <p:nvSpPr>
            <p:cNvPr id="6" name="Rectangle 5"/>
            <p:cNvSpPr/>
            <p:nvPr/>
          </p:nvSpPr>
          <p:spPr>
            <a:xfrm>
              <a:off x="2726534" y="1340768"/>
              <a:ext cx="2016224" cy="144015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9198" y="1382441"/>
              <a:ext cx="1550900" cy="1326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4273826" y="388454"/>
            <a:ext cx="5958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latin typeface="Arial" pitchFamily="34" charset="0"/>
                <a:cs typeface="Arial" pitchFamily="34" charset="0"/>
              </a:rPr>
              <a:t>SLM </a:t>
            </a:r>
            <a:endParaRPr lang="en-US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4419330" y="1701579"/>
            <a:ext cx="304800" cy="260571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68525" y="2008455"/>
            <a:ext cx="3227475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Material 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SS316L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Mg and Mg Alloy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Ti6Al4V, Nickel 718 Alloy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638550"/>
            <a:ext cx="2933700" cy="1474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57201" y="3315385"/>
            <a:ext cx="1981200" cy="3231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Simulation Model</a:t>
            </a:r>
            <a:endParaRPr lang="en-US" sz="15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圖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7" b="21728"/>
          <a:stretch/>
        </p:blipFill>
        <p:spPr>
          <a:xfrm>
            <a:off x="3594193" y="3790950"/>
            <a:ext cx="1695130" cy="129351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279470" y="3160752"/>
            <a:ext cx="2327070" cy="55399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Temperature Measurement System </a:t>
            </a:r>
            <a:endParaRPr lang="en-US" sz="15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2200" y="3160752"/>
            <a:ext cx="2327070" cy="55399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Surrogates Modeling for ultrafast prediction</a:t>
            </a:r>
            <a:endParaRPr lang="en-US" sz="15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447801" y="3028950"/>
            <a:ext cx="60959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13" idx="0"/>
          </p:cNvCxnSpPr>
          <p:nvPr/>
        </p:nvCxnSpPr>
        <p:spPr>
          <a:xfrm>
            <a:off x="1447801" y="3028950"/>
            <a:ext cx="0" cy="2864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543800" y="3028950"/>
            <a:ext cx="0" cy="1432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0" idx="2"/>
          </p:cNvCxnSpPr>
          <p:nvPr/>
        </p:nvCxnSpPr>
        <p:spPr>
          <a:xfrm flipH="1">
            <a:off x="4482262" y="2839452"/>
            <a:ext cx="1" cy="1894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495800" y="3028950"/>
            <a:ext cx="759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482263" y="3028949"/>
            <a:ext cx="0" cy="1432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982188"/>
            <a:ext cx="1460588" cy="911039"/>
          </a:xfrm>
          <a:prstGeom prst="rect">
            <a:avLst/>
          </a:prstGeom>
        </p:spPr>
      </p:pic>
      <p:pic>
        <p:nvPicPr>
          <p:cNvPr id="33" name="Picture 32"/>
          <p:cNvPicPr/>
          <p:nvPr/>
        </p:nvPicPr>
        <p:blipFill>
          <a:blip r:embed="rId7"/>
          <a:stretch>
            <a:fillRect/>
          </a:stretch>
        </p:blipFill>
        <p:spPr>
          <a:xfrm>
            <a:off x="7128088" y="3820215"/>
            <a:ext cx="1811235" cy="1234986"/>
          </a:xfrm>
          <a:prstGeom prst="rect">
            <a:avLst/>
          </a:prstGeom>
        </p:spPr>
      </p:pic>
      <p:sp>
        <p:nvSpPr>
          <p:cNvPr id="2" name="Left Arrow 1"/>
          <p:cNvSpPr/>
          <p:nvPr/>
        </p:nvSpPr>
        <p:spPr>
          <a:xfrm>
            <a:off x="2247900" y="2195353"/>
            <a:ext cx="381000" cy="228600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Arrow 23"/>
          <p:cNvSpPr/>
          <p:nvPr/>
        </p:nvSpPr>
        <p:spPr>
          <a:xfrm rot="10800000">
            <a:off x="5867400" y="2295206"/>
            <a:ext cx="381000" cy="228600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" y="993822"/>
            <a:ext cx="1643603" cy="2063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11330" y="402907"/>
            <a:ext cx="3012869" cy="492443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Scattering Effects of Powder Layer With Different Size Distributions </a:t>
            </a:r>
            <a:endParaRPr lang="en-US" sz="13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024" y="1328077"/>
            <a:ext cx="2801976" cy="1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6068925" y="507653"/>
            <a:ext cx="3012869" cy="6924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In-House Device for Quantify Surface Roughness of Single Scan Track </a:t>
            </a:r>
            <a:endParaRPr lang="en-US" sz="13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21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19049"/>
            <a:ext cx="9144000" cy="457199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FEM and Surrogates Modeling for SS316L </a:t>
            </a:r>
            <a:endParaRPr lang="en-US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51065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Arial" pitchFamily="34" charset="0"/>
                <a:cs typeface="Arial" pitchFamily="34" charset="0"/>
              </a:rPr>
              <a:t>We built up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FEM simulation and Surrogates Modeling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to ultrafast generating processing maps for SLM process using SS316L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95090"/>
            <a:ext cx="3238497" cy="1615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lus 6"/>
          <p:cNvSpPr/>
          <p:nvPr/>
        </p:nvSpPr>
        <p:spPr>
          <a:xfrm>
            <a:off x="3200400" y="2391138"/>
            <a:ext cx="657225" cy="694780"/>
          </a:xfrm>
          <a:prstGeom prst="mathPl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5" y="1176040"/>
            <a:ext cx="2443096" cy="1523876"/>
          </a:xfrm>
          <a:prstGeom prst="rect">
            <a:avLst/>
          </a:prstGeom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85918"/>
            <a:ext cx="3228975" cy="1557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" b="5999"/>
          <a:stretch/>
        </p:blipFill>
        <p:spPr>
          <a:xfrm>
            <a:off x="3733800" y="3028950"/>
            <a:ext cx="2895600" cy="1981200"/>
          </a:xfrm>
          <a:prstGeom prst="rect">
            <a:avLst/>
          </a:prstGeom>
        </p:spPr>
      </p:pic>
      <p:sp>
        <p:nvSpPr>
          <p:cNvPr id="8" name="Right Brace 7"/>
          <p:cNvSpPr/>
          <p:nvPr/>
        </p:nvSpPr>
        <p:spPr>
          <a:xfrm>
            <a:off x="6477000" y="1110077"/>
            <a:ext cx="533400" cy="342004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010400" y="855288"/>
            <a:ext cx="1905000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10000 Data Points for 1 minutes in normal laptop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6"/>
          <a:stretch>
            <a:fillRect/>
          </a:stretch>
        </p:blipFill>
        <p:spPr>
          <a:xfrm>
            <a:off x="7058025" y="2266950"/>
            <a:ext cx="1811235" cy="12349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3510948"/>
            <a:ext cx="1981200" cy="130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3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103530"/>
            <a:ext cx="6324600" cy="33732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602218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Effect of Laser Power, Scanning speed,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Layer thickness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on formation of melt pool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4440019"/>
            <a:ext cx="7696200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From 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simulation and data mining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we confirm that layer thickness in manufacturing process should equal to 40~50 µm. </a:t>
            </a: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020268"/>
              </p:ext>
            </p:extLst>
          </p:nvPr>
        </p:nvGraphicFramePr>
        <p:xfrm>
          <a:off x="6316662" y="1581150"/>
          <a:ext cx="2770188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5" name="Equation" r:id="rId4" imgW="2336760" imgH="279360" progId="Equation.DSMT4">
                  <p:embed/>
                </p:oleObj>
              </mc:Choice>
              <mc:Fallback>
                <p:oleObj name="Equation" r:id="rId4" imgW="2336760" imgH="2793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6662" y="1581150"/>
                        <a:ext cx="2770188" cy="3286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0121161"/>
              </p:ext>
            </p:extLst>
          </p:nvPr>
        </p:nvGraphicFramePr>
        <p:xfrm>
          <a:off x="6400800" y="2809189"/>
          <a:ext cx="22479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6" name="Equation" r:id="rId6" imgW="2247900" imgH="330200" progId="Equation.DSMT4">
                  <p:embed/>
                </p:oleObj>
              </mc:Choice>
              <mc:Fallback>
                <p:oleObj name="Equation" r:id="rId6" imgW="2247900" imgH="330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2809189"/>
                        <a:ext cx="2247900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0" y="-19049"/>
            <a:ext cx="9144000" cy="457199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Processing Map for SS316L </a:t>
            </a:r>
            <a:endParaRPr lang="en-US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36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914400" y="514350"/>
            <a:ext cx="7239000" cy="4629150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75" y="1943100"/>
            <a:ext cx="107632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-19049"/>
            <a:ext cx="9144000" cy="457199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Processing Map for SS316L </a:t>
            </a:r>
            <a:endParaRPr lang="en-US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33350"/>
            <a:ext cx="3276600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500" dirty="0" smtClean="0">
                <a:latin typeface="Arial" pitchFamily="34" charset="0"/>
                <a:cs typeface="Arial" pitchFamily="34" charset="0"/>
              </a:rPr>
              <a:t>Melt pool in this region is too deep ( &gt; 60 µm) </a:t>
            </a:r>
          </a:p>
          <a:p>
            <a:pPr marL="285750" indent="-285750" algn="just">
              <a:buFont typeface="Symbol"/>
              <a:buChar char="Þ"/>
            </a:pPr>
            <a:r>
              <a:rPr lang="en-US" sz="15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Key-hole model melting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285750" indent="-285750" algn="just">
              <a:buFont typeface="Symbol"/>
              <a:buChar char="Þ"/>
            </a:pPr>
            <a:r>
              <a:rPr lang="en-US" sz="1500" dirty="0" smtClean="0">
                <a:latin typeface="Arial" pitchFamily="34" charset="0"/>
                <a:cs typeface="Arial" pitchFamily="34" charset="0"/>
              </a:rPr>
              <a:t>Lowering the density of parts </a:t>
            </a:r>
            <a:endParaRPr lang="en-US" sz="15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2209800" y="819150"/>
            <a:ext cx="533400" cy="1143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9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8575" y="457200"/>
            <a:ext cx="7924800" cy="4629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93648" y="591344"/>
            <a:ext cx="2202320" cy="7848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Arial" pitchFamily="34" charset="0"/>
                <a:cs typeface="Arial" pitchFamily="34" charset="0"/>
              </a:rPr>
              <a:t>Region that </a:t>
            </a:r>
            <a:r>
              <a:rPr lang="en-US" sz="1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has poor adhesion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with the substrate</a:t>
            </a:r>
            <a:endParaRPr lang="en-US" sz="15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24128" y="1607007"/>
            <a:ext cx="1296144" cy="103675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021409"/>
            <a:ext cx="4325119" cy="2004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27632" y="2836743"/>
            <a:ext cx="2664296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 = 200W ; v = 1500 mm/s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-19049"/>
            <a:ext cx="9144000" cy="457199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Processing Map for SS316L </a:t>
            </a:r>
            <a:endParaRPr lang="en-US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88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8575" y="457200"/>
            <a:ext cx="7924800" cy="462915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554" y="3105150"/>
            <a:ext cx="2417309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39526" y="438150"/>
            <a:ext cx="4494674" cy="8002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500" dirty="0" smtClean="0">
                <a:latin typeface="Arial" pitchFamily="34" charset="0"/>
                <a:cs typeface="Arial" pitchFamily="34" charset="0"/>
              </a:rPr>
              <a:t>The geometry of melt pool can not meet </a:t>
            </a:r>
            <a:r>
              <a:rPr lang="en-US" sz="1500" b="1" dirty="0">
                <a:latin typeface="Arial" pitchFamily="34" charset="0"/>
                <a:cs typeface="Arial" pitchFamily="34" charset="0"/>
              </a:rPr>
              <a:t>Rayleigh capillary 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stable condition </a:t>
            </a:r>
            <a:r>
              <a:rPr lang="en-US" sz="1600" dirty="0"/>
              <a:t>(</a:t>
            </a:r>
            <a:r>
              <a:rPr lang="en-US" sz="1600" dirty="0" err="1">
                <a:hlinkClick r:id="rId4" action="ppaction://hlinkfile" tooltip="Yadroitsev, 2010 #118"/>
              </a:rPr>
              <a:t>Yadroitsev</a:t>
            </a:r>
            <a:r>
              <a:rPr lang="en-US" sz="1600" dirty="0">
                <a:hlinkClick r:id="rId4" action="ppaction://hlinkfile" tooltip="Yadroitsev, 2010 #118"/>
              </a:rPr>
              <a:t> et al., 2010</a:t>
            </a:r>
            <a:r>
              <a:rPr lang="en-US" sz="1600" dirty="0"/>
              <a:t>)</a:t>
            </a:r>
          </a:p>
          <a:p>
            <a:pPr algn="just"/>
            <a:r>
              <a:rPr lang="en-US" sz="15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5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922" y="1504950"/>
            <a:ext cx="3816724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H="1">
            <a:off x="3276600" y="1885950"/>
            <a:ext cx="4572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610424"/>
            <a:ext cx="3962400" cy="2504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-19049"/>
            <a:ext cx="9144000" cy="457199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Processing Map for SS316L </a:t>
            </a:r>
            <a:endParaRPr lang="en-US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38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448</Words>
  <Application>Microsoft Office PowerPoint</Application>
  <PresentationFormat>如螢幕大小 (16:9)</PresentationFormat>
  <Paragraphs>83</Paragraphs>
  <Slides>15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2" baseType="lpstr">
      <vt:lpstr>新細明體</vt:lpstr>
      <vt:lpstr>Arial</vt:lpstr>
      <vt:lpstr>Calibri</vt:lpstr>
      <vt:lpstr>Symbol</vt:lpstr>
      <vt:lpstr>Times New Roman</vt:lpstr>
      <vt:lpstr>Office Theme</vt:lpstr>
      <vt:lpstr>Equation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</dc:creator>
  <cp:lastModifiedBy>LOYL</cp:lastModifiedBy>
  <cp:revision>174</cp:revision>
  <dcterms:created xsi:type="dcterms:W3CDTF">2017-12-16T02:13:24Z</dcterms:created>
  <dcterms:modified xsi:type="dcterms:W3CDTF">2018-06-25T01:51:09Z</dcterms:modified>
</cp:coreProperties>
</file>